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89" r:id="rId2"/>
    <p:sldId id="288" r:id="rId3"/>
    <p:sldId id="266" r:id="rId4"/>
    <p:sldId id="290" r:id="rId5"/>
    <p:sldId id="298" r:id="rId6"/>
    <p:sldId id="299" r:id="rId7"/>
    <p:sldId id="301" r:id="rId8"/>
    <p:sldId id="313" r:id="rId9"/>
    <p:sldId id="314" r:id="rId10"/>
    <p:sldId id="315" r:id="rId11"/>
    <p:sldId id="303" r:id="rId12"/>
    <p:sldId id="319" r:id="rId13"/>
    <p:sldId id="316" r:id="rId14"/>
    <p:sldId id="318" r:id="rId15"/>
    <p:sldId id="317" r:id="rId16"/>
    <p:sldId id="310" r:id="rId17"/>
    <p:sldId id="302" r:id="rId18"/>
    <p:sldId id="306" r:id="rId19"/>
    <p:sldId id="307" r:id="rId20"/>
    <p:sldId id="308" r:id="rId21"/>
    <p:sldId id="309" r:id="rId22"/>
    <p:sldId id="311" r:id="rId23"/>
    <p:sldId id="312" r:id="rId24"/>
    <p:sldId id="258" r:id="rId25"/>
  </p:sldIdLst>
  <p:sldSz cx="12192000" cy="6858000"/>
  <p:notesSz cx="6858000" cy="9144000"/>
  <p:embeddedFontLst>
    <p:embeddedFont>
      <p:font typeface="幼圆" panose="02010509060101010101" pitchFamily="49" charset="-12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微软雅黑" panose="020B0503020204020204" pitchFamily="34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2"/>
    <p:restoredTop sz="60940" autoAdjust="0"/>
  </p:normalViewPr>
  <p:slideViewPr>
    <p:cSldViewPr snapToGrid="0">
      <p:cViewPr varScale="1">
        <p:scale>
          <a:sx n="69" d="100"/>
          <a:sy n="69" d="100"/>
        </p:scale>
        <p:origin x="20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60EC-A16E-4C12-99BC-E1B96598F4BF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74FE-2915-4871-9AD4-DCC42AE8B7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juejin.im/?target=https://flutterchina.club/widgets/layou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sdk-archive/#maco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flutter/flutter/releases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大家下午好，首先感谢大家在百忙之中抽出时间来到这里定听我的讲座，我今天为大家分享的是一个关于跨平台框架</a:t>
            </a:r>
            <a:r>
              <a:rPr lang="en-US" altLang="zh-CN" dirty="0"/>
              <a:t>-</a:t>
            </a:r>
            <a:r>
              <a:rPr lang="en-US" altLang="zh-Hans" dirty="0"/>
              <a:t>-flutter</a:t>
            </a:r>
            <a:r>
              <a:rPr lang="zh-Hans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中多构造函数，可以通过如下代码实现的。默认构造方法只能有一个，而通过</a:t>
            </a:r>
            <a:r>
              <a:rPr lang="en" altLang="zh-CN" dirty="0" err="1"/>
              <a:t>Model.empty</a:t>
            </a:r>
            <a:r>
              <a:rPr lang="en" altLang="zh-CN" dirty="0"/>
              <a:t>()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方法可以创建一个空参数的类，其实方法名称随你喜欢。而变量初始化值时，只需要通过 </a:t>
            </a:r>
            <a:r>
              <a:rPr lang="en" altLang="zh-CN" dirty="0" err="1"/>
              <a:t>this.name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在构造方法中指定即可：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中支持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/await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如果返回的还是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便可以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then().then.()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的流式操作了 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45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的框架部分完全使用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语言实现，并且有着清晰的分层架构。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底层是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引擎，引擎主要有负责图形绘制（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Skia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文字排版（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libtxt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和提供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运行时，引擎全部使用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实现，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层使我们可以用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语言调用引擎的强大能力。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的最底层叫做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其中定义的大都是非常基础的、提供给其他所有层使用的工具类和方法。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绘制库（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Painting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Engine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提供的绘制接口，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是动画相关的类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提供了手势识别相关的功能，包括触摸事件类定义和多种内置的手势识别器。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Rendering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的渲染库，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相当于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引擎的胶水层，负责管理帧重绘、窗口尺寸和渲染相关参数变化的监听。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的部件，上层的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的封装。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代码是由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编译，在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平台，则是由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编译，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两个平台的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代码都是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编译（运行前编译）为本地代码，开发模拟器上则使用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可以直接进行秒级热部署，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21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无状态</a:t>
            </a:r>
            <a:r>
              <a:rPr lang="en" altLang="zh-CN" b="1" dirty="0" err="1"/>
              <a:t>StatelessWidget</a:t>
            </a:r>
            <a:endParaRPr lang="en" altLang="zh-CN" b="1" dirty="0"/>
          </a:p>
          <a:p>
            <a:r>
              <a:rPr lang="zh-CN" altLang="en-US" dirty="0"/>
              <a:t>不需要可变状态的小部件。无状态小部件是一个小部件，</a:t>
            </a:r>
            <a:endParaRPr lang="en-US" altLang="zh-CN" dirty="0"/>
          </a:p>
          <a:p>
            <a:r>
              <a:rPr lang="zh-CN" altLang="en-US" dirty="0"/>
              <a:t>它通过构建一系列其他小部件来更加具体地描述用户界面，从而描述用户界面的一部分。</a:t>
            </a:r>
            <a:endParaRPr lang="en" altLang="zh-CN" b="1" dirty="0"/>
          </a:p>
          <a:p>
            <a:endParaRPr lang="en-US" altLang="zh-CN" dirty="0"/>
          </a:p>
          <a:p>
            <a:r>
              <a:rPr lang="zh-CN" altLang="en-US" b="1" dirty="0"/>
              <a:t>有状态</a:t>
            </a:r>
            <a:r>
              <a:rPr lang="en" altLang="zh-CN" b="1" dirty="0" err="1"/>
              <a:t>StatefulWidget</a:t>
            </a:r>
            <a:endParaRPr lang="en" altLang="zh-CN" b="1" dirty="0"/>
          </a:p>
          <a:p>
            <a:r>
              <a:rPr lang="zh-CN" altLang="en-US" dirty="0"/>
              <a:t>具有可变状态</a:t>
            </a:r>
            <a:r>
              <a:rPr lang="en-US" altLang="zh-CN" dirty="0"/>
              <a:t>( </a:t>
            </a:r>
            <a:r>
              <a:rPr lang="en" altLang="zh-CN" dirty="0"/>
              <a:t>state)</a:t>
            </a:r>
            <a:r>
              <a:rPr lang="zh-CN" altLang="en-US" dirty="0"/>
              <a:t>的</a:t>
            </a:r>
            <a:r>
              <a:rPr lang="en" altLang="zh-CN" dirty="0"/>
              <a:t>Widget(</a:t>
            </a:r>
            <a:r>
              <a:rPr lang="zh-CN" altLang="en-US" dirty="0"/>
              <a:t>窗口小部件</a:t>
            </a:r>
            <a:r>
              <a:rPr lang="en-US" altLang="zh-CN" dirty="0"/>
              <a:t>).</a:t>
            </a:r>
          </a:p>
          <a:p>
            <a:r>
              <a:rPr lang="zh-CN" altLang="en-US" dirty="0"/>
              <a:t>状态</a:t>
            </a:r>
            <a:r>
              <a:rPr lang="en-US" altLang="zh-CN" dirty="0"/>
              <a:t>( </a:t>
            </a:r>
            <a:r>
              <a:rPr lang="en" altLang="zh-CN" dirty="0"/>
              <a:t>state) </a:t>
            </a:r>
            <a:r>
              <a:rPr lang="zh-CN" altLang="en-US" dirty="0"/>
              <a:t>是可以在构建</a:t>
            </a:r>
            <a:r>
              <a:rPr lang="en" altLang="zh-CN" dirty="0"/>
              <a:t>Widget</a:t>
            </a:r>
            <a:r>
              <a:rPr lang="zh-CN" altLang="en-US" dirty="0"/>
              <a:t>时同步读取时 和  在</a:t>
            </a:r>
            <a:r>
              <a:rPr lang="en" altLang="zh-CN" dirty="0"/>
              <a:t>Widget</a:t>
            </a:r>
            <a:r>
              <a:rPr lang="zh-CN" altLang="en-US" dirty="0"/>
              <a:t>的生命周期期间可能改变的信息。</a:t>
            </a:r>
            <a:endParaRPr lang="en-US" altLang="zh-CN" dirty="0"/>
          </a:p>
          <a:p>
            <a:r>
              <a:rPr lang="en" altLang="zh-CN" dirty="0"/>
              <a:t>Widget</a:t>
            </a:r>
            <a:r>
              <a:rPr lang="zh-CN" altLang="en-US" dirty="0"/>
              <a:t>实现者的责任就是 在状态改变时通过</a:t>
            </a:r>
            <a:r>
              <a:rPr lang="zh-CN" altLang="en-US" dirty="0">
                <a:solidFill>
                  <a:schemeClr val="bg1"/>
                </a:solidFill>
              </a:rPr>
              <a:t> </a:t>
            </a:r>
            <a:r>
              <a:rPr lang="en-US" altLang="zh-Hans" dirty="0" err="1">
                <a:solidFill>
                  <a:schemeClr val="bg1"/>
                </a:solidFill>
              </a:rPr>
              <a:t>State.setState</a:t>
            </a:r>
            <a:r>
              <a:rPr lang="zh-CN" altLang="en-US" dirty="0"/>
              <a:t>立即通知状态</a:t>
            </a:r>
            <a:endParaRPr lang="en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99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和其他的视图框架比如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altLang="zh-Han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中的视图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也存在生命周期，生命周期的回调函数提现在了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理解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的生命周期，对我们写出一个合理的控件至关重要。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大致分为三部分：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初始化（插入渲染树）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状态改变（在渲染树中存在）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销毁（从渲染树种移除）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initState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当插入渲染树的时候调用，这个函数在生命周期中只调用一次。这里可以做一些初始化工作，比如初始化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的变量。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didChangeDependencies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这个函数会紧跟在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之后调用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didUpdateWidget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当组件的状态改变的时候就会调用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didUpdateWidget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比如调用了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实际上这里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框架会创建一个新的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绑定本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并在这个函数中传递老的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这个函数一般用于比较新、老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看看哪些属性改变了，并对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做一些调整。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需要注意的是，涉及到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的变更，需要在这个函数中移除老的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的监听，并创建新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的监听。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Deactivate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之前，会调用这个函数。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一旦到这个阶段，组件就要被销毁了，这个函数一般会移除监听，清理环境。</a:t>
            </a:r>
          </a:p>
          <a:p>
            <a:br>
              <a:rPr lang="zh-CN" altLang="en-US" dirty="0"/>
            </a:b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416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中常见的部件有 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一般作为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顶层的主页入口，可配置主题，多语言，路由等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一般用户页面的承载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design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的设定。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一般用于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内有标题，二级页面返回按键等，当然不止这些，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tabbar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等也会需要它 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显示文本，几乎都会用到，主要是通过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TextStyle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来设置字体样式等。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RichText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富文本，通过设置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TextSpan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可以拼接出富文本场景。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TextField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文本输入框 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TextField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(controller: //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文本控制器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obscureText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"hint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图片加载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FadeInImage.assetNetwork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placeholder: 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预览图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fit: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BoxFit.fitWidth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image: 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按键点击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() {},child: new Container());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700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 Flutter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中拥有需要将近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种内置的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布局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其中常用有 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等，下面简单讲解它们的特性和使用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最常用的默认布局！只能包含一个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child: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支持配置 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padding,margin,color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宽高</a:t>
            </a:r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decoration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一般配置边框和阴影）等配置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中，不是所有的控件都有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宽高、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等属性，所以才会有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的存在。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绝对是必备布局， 横竖布局也是日常中最常见的场景。如下方所示，它们常用的有这些属性配置：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主轴方向是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等；副轴方向方向是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等；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mainAxisSize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是充满最大尺寸，或者只根据子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显示最小尺寸。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Expanded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中代表着平均充满，当有两个存在的时候默认均分充满。同时页可以设置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属性决定比例。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75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39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06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10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9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今天课程主要为大家简单介绍一下</a:t>
            </a:r>
            <a:r>
              <a:rPr lang="en-US" altLang="zh-CN" dirty="0"/>
              <a:t>flutter</a:t>
            </a:r>
            <a:r>
              <a:rPr lang="zh-Hans" altLang="en-US" dirty="0"/>
              <a:t>、</a:t>
            </a:r>
            <a:r>
              <a:rPr lang="zh-CN" altLang="en-US" dirty="0"/>
              <a:t>然后介绍一下</a:t>
            </a:r>
            <a:r>
              <a:rPr lang="en-US" altLang="zh-CN" dirty="0"/>
              <a:t>flutter</a:t>
            </a:r>
            <a:r>
              <a:rPr lang="zh-CN" altLang="en-US" dirty="0"/>
              <a:t>的安装使用，最后会以一个小的案例展示</a:t>
            </a:r>
            <a:r>
              <a:rPr lang="en-US" altLang="zh-CN" dirty="0"/>
              <a:t>flutter</a:t>
            </a:r>
            <a:r>
              <a:rPr lang="en-US" altLang="zh-Hans" dirty="0"/>
              <a:t>,</a:t>
            </a:r>
          </a:p>
          <a:p>
            <a:r>
              <a:rPr lang="zh-CN" altLang="en-US" dirty="0"/>
              <a:t>话不多说，咱们现在进入正题。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62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84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3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83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我从拷贝官网的一段介绍，让大家有一个直观的认识：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我觉的这句话的重点有三个：</a:t>
            </a: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跨平台：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至少可以跨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种平台，甚至支持嵌入式开发。我们常用的有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甚至可以在谷歌最新的操作系统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Fuchsia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进行运行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经过第三方扩展，甚至可以跑在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上，到目前为止，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算是支持平台最多的框架了，良好的跨平台性，直接带来的好处就是减少开发成本。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原生用户界面：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它是原生的，让我们的体验更好，性能更好。用官方的话讲就是平滑而自然的滑动效果和平台感知，为您的用户带来全新的体验。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开源免费：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这个不用多说，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软件生产从企业内部走向社会化分工协作，前提是开放，是标准，要依赖开源。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0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这里我们简单的对集中跨平台框架进行对比：</a:t>
            </a:r>
            <a:endParaRPr lang="en-US" altLang="zh-CN" dirty="0"/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个人认为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可以完胜了，因为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还是基于网页技术进行包装，利用插件的形式开发移动应用的，就这一点。无论是性能还是体验，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都可以完胜了。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的效率由于是将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编译成了原生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所以效率上要比基于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高很多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但是它也有效率问题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的渲染机制是基于前端框架的考虑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渲染是需要依赖多个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叠加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比如我们渲染一个复杂的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每一个小的控件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都是一个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然后相互组合叠加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想想此时如果我们的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再需要滑动刷新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会有多少个对象需要渲染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做的就非常好，他是通过只渲染界面内的部件，就不用担心性能问题。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吸收了前两者的教训之后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在渲染技术上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选择了自己实现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GDI),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由于有更好的可控性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使用了新的语言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避免了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的那种通过桥接器与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通讯导致效率低下的问题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所以在性能方面比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更高一筹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有经验的开发者可以打开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手机开发者选项里面的显示边界布局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发现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的布局是一个整体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的渲染没用使用原生控件进行渲染。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生态情况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这样的超级公司支持和推广，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虽然刚出来没有多久，但是生态还是非常好的，中国也有了大量的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爱好者，国内使用的公司：阿里咸鱼、腾讯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、京东、美团、今日头条。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学习适合人群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经过这么长时间对于</a:t>
            </a:r>
            <a:r>
              <a:rPr lang="en-US" altLang="zh-CN" dirty="0"/>
              <a:t>flutter</a:t>
            </a:r>
            <a:r>
              <a:rPr lang="zh-CN" altLang="en-US" dirty="0"/>
              <a:t>的了解，我觉得只要熟悉一门开发语言的人都能够快速进入到</a:t>
            </a:r>
            <a:r>
              <a:rPr lang="en-US" altLang="zh-CN" dirty="0"/>
              <a:t>f</a:t>
            </a:r>
            <a:r>
              <a:rPr lang="en-US" altLang="zh-Hans" dirty="0"/>
              <a:t>lutter</a:t>
            </a:r>
            <a:r>
              <a:rPr lang="zh-CN" altLang="en-US" dirty="0"/>
              <a:t>的开发之中，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语言进行开发，它囊括了多数编程语言的优点，大家看到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语言就会有一种似曾相识感觉，特别容易上手。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84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en-US" altLang="zh-Hans" dirty="0"/>
              <a:t>.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配置国内镜像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因为</a:t>
            </a:r>
            <a:r>
              <a:rPr lang="en-US" altLang="zh-CN" dirty="0"/>
              <a:t>flutter</a:t>
            </a:r>
            <a:r>
              <a:rPr lang="zh-CN" altLang="en-US" dirty="0"/>
              <a:t>是</a:t>
            </a:r>
            <a:r>
              <a:rPr lang="en-US" altLang="zh-CN" dirty="0"/>
              <a:t>Google</a:t>
            </a:r>
            <a:r>
              <a:rPr lang="zh-CN" altLang="en-US" dirty="0"/>
              <a:t>开发的，所以在国内使用的话，有条件的可以直接翻墙使用，也可以使用国内的镜像。</a:t>
            </a:r>
            <a:endParaRPr lang="en-US" altLang="zh-CN" dirty="0"/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Flutter SDK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SDK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安装包（如果你所在的网络环境下得动的话）：</a:t>
            </a:r>
            <a:r>
              <a:rPr lang="e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https://flutter.io/sdk-archive/#macos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如果下不动可以直接到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项目去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记录里下载：</a:t>
            </a:r>
            <a:r>
              <a:rPr lang="e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https://github.com/flutter/flutter/releases</a:t>
            </a:r>
            <a:endParaRPr lang="en" altLang="zh-CN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完之后配置一下环境变量，保证终端能够找到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在终端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doctor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这个命令会检查依赖项是否已经安装完整。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他会提示未安装的依赖。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那么只需要按照打叉的项目一个个解决就可以了。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后面安装对应的依赖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之后需要在对应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中安装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的插件，这样才可以进行开发。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44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如果熟悉</a:t>
            </a:r>
            <a:r>
              <a:rPr lang="en" altLang="zh-CN" dirty="0"/>
              <a:t>java</a:t>
            </a:r>
            <a:r>
              <a:rPr lang="zh-CN" altLang="en-US" dirty="0"/>
              <a:t>或者</a:t>
            </a:r>
            <a:r>
              <a:rPr lang="en" altLang="zh-CN" dirty="0"/>
              <a:t>JavaScript</a:t>
            </a:r>
            <a:r>
              <a:rPr lang="zh-CN" altLang="en" dirty="0"/>
              <a:t>，</a:t>
            </a:r>
            <a:r>
              <a:rPr lang="zh-CN" altLang="en-US" dirty="0"/>
              <a:t>只需要注意下面的一些语法特性即可，</a:t>
            </a:r>
            <a:endParaRPr lang="en-US" altLang="zh-CN" dirty="0"/>
          </a:p>
          <a:p>
            <a:r>
              <a:rPr lang="zh-CN" altLang="en-US" dirty="0"/>
              <a:t>其他的都比较类似，不用特意关注。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可以定义变量，如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tag = "666"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的值在编译期确定，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的值要到编译时才确定。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类型分为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对应的也是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中没有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类型。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下只有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型可以用于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等判断，不同于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这种使用方式是不合法的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 = "null"; if(g){}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中所有的基础类型、类等都继承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默认值是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自带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setter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而如果是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的话，那么它只有一个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表示常量，比如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name = </a:t>
            </a:r>
            <a:r>
              <a:rPr lang="en-US" altLang="zh-Han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999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 1000000;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组合代表了静态常量。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下的数值，在作为字符串使用时，是需要显式指定的。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0; print("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aaaa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+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这样并不支持，需要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aaaa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+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i.toString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());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这样使用。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存在差异。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所以在使用动态类型时，需要注意不要把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类型当做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使用。</a:t>
            </a:r>
            <a:endParaRPr lang="en-US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 </a:t>
            </a:r>
            <a:r>
              <a:rPr lang="en-US" altLang="zh-CN" dirty="0"/>
              <a:t>??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、</a:t>
            </a:r>
            <a:r>
              <a:rPr lang="en-US" altLang="zh-CN" dirty="0"/>
              <a:t>??=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属于操作符，如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dirty="0"/>
              <a:t>AA ?? "999"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表示如果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为空，返回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" altLang="zh-CN" dirty="0"/>
              <a:t>AA ??= "999"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表示如果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为空，给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设置成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方法可以设置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参数默认值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指定名称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。比如： </a:t>
            </a:r>
            <a:r>
              <a:rPr lang="en" altLang="zh-CN" dirty="0" err="1"/>
              <a:t>getDetail</a:t>
            </a:r>
            <a:r>
              <a:rPr lang="en" altLang="zh-CN" dirty="0"/>
              <a:t>(Sting product</a:t>
            </a:r>
            <a:r>
              <a:rPr lang="en-US" altLang="zh-Hans" dirty="0"/>
              <a:t>Name</a:t>
            </a:r>
            <a:r>
              <a:rPr lang="en" altLang="zh-CN" dirty="0"/>
              <a:t>, </a:t>
            </a:r>
            <a:r>
              <a:rPr lang="en-US" altLang="zh-Hans" dirty="0" err="1"/>
              <a:t>productId</a:t>
            </a:r>
            <a:r>
              <a:rPr lang="en" altLang="zh-CN" dirty="0"/>
              <a:t>, {</a:t>
            </a:r>
            <a:r>
              <a:rPr lang="en-US" altLang="zh-Hans" dirty="0" err="1"/>
              <a:t>pageSize</a:t>
            </a:r>
            <a:r>
              <a:rPr lang="en" altLang="zh-CN" dirty="0"/>
              <a:t> =</a:t>
            </a:r>
            <a:r>
              <a:rPr lang="en-US" altLang="zh-Hans" dirty="0"/>
              <a:t>20</a:t>
            </a:r>
            <a:r>
              <a:rPr lang="en" altLang="zh-CN" dirty="0"/>
              <a:t>}){}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方法，这里 </a:t>
            </a:r>
            <a:r>
              <a:rPr kumimoji="1" lang="en-US" altLang="zh-Hans" dirty="0" err="1"/>
              <a:t>pageSize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不设置的话，默认是 “</a:t>
            </a:r>
            <a:r>
              <a:rPr lang="en-US" altLang="zh-Han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参数类型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可以指定或者不指定。调用效果： </a:t>
            </a:r>
            <a:r>
              <a:rPr kumimoji="1" lang="en-US" altLang="zh-Hans" dirty="0" err="1"/>
              <a:t>getDetail</a:t>
            </a:r>
            <a:r>
              <a:rPr kumimoji="1" lang="en-US" altLang="zh-Hans" dirty="0"/>
              <a:t>(“</a:t>
            </a:r>
            <a:r>
              <a:rPr lang="en-US" altLang="zh-Hans" dirty="0"/>
              <a:t>Name</a:t>
            </a:r>
            <a:r>
              <a:rPr kumimoji="1" lang="en-US" altLang="zh-Hans" dirty="0"/>
              <a:t>”,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10,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pageSize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10);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m4a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tif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tif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>
            <a:fillRect/>
          </a:stretch>
        </p:blipFill>
        <p:spPr>
          <a:xfrm>
            <a:off x="128530" y="2858877"/>
            <a:ext cx="11883528" cy="40118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615" y="2083960"/>
            <a:ext cx="6559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blipFill>
                  <a:blip r:embed="rId8"/>
                  <a:stretch>
                    <a:fillRect/>
                  </a:stretch>
                </a:blipFill>
                <a:cs typeface="+mn-ea"/>
                <a:sym typeface="+mn-lt"/>
              </a:rPr>
              <a:t>Flutter</a:t>
            </a:r>
            <a:r>
              <a:rPr lang="zh-CN" altLang="en-US" sz="4800" dirty="0">
                <a:blipFill>
                  <a:blip r:embed="rId8"/>
                  <a:stretch>
                    <a:fillRect/>
                  </a:stretch>
                </a:blipFill>
                <a:cs typeface="+mn-ea"/>
                <a:sym typeface="+mn-lt"/>
              </a:rPr>
              <a:t>进阶之路</a:t>
            </a: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7744604" y="889000"/>
            <a:ext cx="4090415" cy="4778451"/>
            <a:chOff x="3082" y="1214"/>
            <a:chExt cx="1623" cy="1896"/>
          </a:xfrm>
        </p:grpSpPr>
        <p:grpSp>
          <p:nvGrpSpPr>
            <p:cNvPr id="14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265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9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4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5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2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7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2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5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7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1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2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3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4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5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6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7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8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9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0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1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2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3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4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5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6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8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9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0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2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2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6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8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0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4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6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9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0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1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2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3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4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5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6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7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8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0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1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2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3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6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5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0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3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5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9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0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1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2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3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4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5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6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7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8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9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2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6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1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9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0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1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2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3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6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7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8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9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0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1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2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9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0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65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2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4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5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2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8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0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1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68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B12353-C13C-A844-9AEE-0F582B091AD2}"/>
              </a:ext>
            </a:extLst>
          </p:cNvPr>
          <p:cNvSpPr txBox="1"/>
          <p:nvPr/>
        </p:nvSpPr>
        <p:spPr>
          <a:xfrm>
            <a:off x="3319642" y="29398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跨平台框架实现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B55AF6-937A-3243-934E-40AB9480CB64}"/>
              </a:ext>
            </a:extLst>
          </p:cNvPr>
          <p:cNvSpPr txBox="1"/>
          <p:nvPr/>
        </p:nvSpPr>
        <p:spPr>
          <a:xfrm>
            <a:off x="5350933" y="37365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————</a:t>
            </a:r>
            <a:r>
              <a:rPr kumimoji="1" lang="zh-CN" altLang="en-US" dirty="0"/>
              <a:t>祁志远</a:t>
            </a:r>
          </a:p>
        </p:txBody>
      </p:sp>
      <p:pic>
        <p:nvPicPr>
          <p:cNvPr id="465" name="图片 464">
            <a:extLst>
              <a:ext uri="{FF2B5EF4-FFF2-40B4-BE49-F238E27FC236}">
                <a16:creationId xmlns:a16="http://schemas.microsoft.com/office/drawing/2014/main" id="{64A2DD50-BB76-1541-A227-AF934FEF67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445" y="664451"/>
            <a:ext cx="1193800" cy="1193800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D5D767D-2D96-A84D-BFB4-6C02C949F7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141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8"/>
                </p:tgtEl>
              </p:cMediaNode>
            </p:audio>
            <p:audio isNarration="1">
              <p:cMediaNode vol="80000" mute="1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F715AD7-F392-BA4A-A1B9-0E52AB322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6D277EA-FDD2-9E45-8FA4-855A5EDB35BE}"/>
              </a:ext>
            </a:extLst>
          </p:cNvPr>
          <p:cNvSpPr/>
          <p:nvPr/>
        </p:nvSpPr>
        <p:spPr>
          <a:xfrm>
            <a:off x="1354887" y="1701291"/>
            <a:ext cx="4320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class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name;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tag;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默认构造方法，赋值给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name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和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tag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,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this.tag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);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返回一个空的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endParaRPr lang="en" altLang="zh-CN" dirty="0">
              <a:solidFill>
                <a:schemeClr val="bg1"/>
              </a:solidFill>
              <a:latin typeface="-webkit-standard"/>
            </a:endParaRP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ModelA.empty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返回一个设置了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name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的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ModelA.forName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);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2C42B4-0E98-C54D-AD62-AEE459A29639}"/>
              </a:ext>
            </a:extLst>
          </p:cNvPr>
          <p:cNvSpPr/>
          <p:nvPr/>
        </p:nvSpPr>
        <p:spPr>
          <a:xfrm>
            <a:off x="5892540" y="1343816"/>
            <a:ext cx="60835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模拟等待两秒，返回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request()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async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await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Future.delayed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(Duration(seconds: 1));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return"ok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!";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得到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ok!"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后，将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ok!"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修改为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from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request"doSomeThing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async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data = await request();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data = "ok from request";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-US" altLang="zh-Hans" dirty="0">
                <a:solidFill>
                  <a:schemeClr val="bg1"/>
                </a:solidFill>
                <a:latin typeface="-webkit-standard"/>
              </a:rPr>
              <a:t>r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eturn</a:t>
            </a:r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data;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打印结果</a:t>
            </a:r>
            <a:endParaRPr lang="en-US" altLang="zh-CN" dirty="0">
              <a:solidFill>
                <a:schemeClr val="bg1"/>
              </a:solidFill>
              <a:latin typeface="-webkit-standard"/>
            </a:endParaRPr>
          </a:p>
          <a:p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renderSome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 {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doSomeThing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().then((value) {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print(value);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输出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from request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});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92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20929">
        <p:circle/>
      </p:transition>
    </mc:Choice>
    <mc:Fallback xmlns="">
      <p:transition spd="slow" advTm="12092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95988" y="741425"/>
            <a:ext cx="228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sz="2400" dirty="0"/>
              <a:t>框架概览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580289"/>
            <a:ext cx="7974351" cy="4647122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911069" y="741425"/>
            <a:ext cx="22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b="1" dirty="0"/>
              <a:t>状态</a:t>
            </a:r>
            <a:r>
              <a:rPr lang="en-US" altLang="zh-Hans" b="1" dirty="0"/>
              <a:t>W</a:t>
            </a:r>
            <a:r>
              <a:rPr lang="en" altLang="zh-Hans" b="1" dirty="0" err="1"/>
              <a:t>idge</a:t>
            </a:r>
            <a:r>
              <a:rPr lang="en-US" altLang="zh-Hans" b="1" dirty="0"/>
              <a:t>t</a:t>
            </a:r>
            <a:endParaRPr lang="en" altLang="zh-CN" b="1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61DAB-82E6-3048-B89C-7134DB25D2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69" y="2513693"/>
            <a:ext cx="3644900" cy="1308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595CD9-60D1-D649-A5AE-CA2309E63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2198266"/>
            <a:ext cx="3556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1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/>
              <a:t>Flutte</a:t>
            </a:r>
            <a:r>
              <a:rPr lang="zh-CN" altLang="en" sz="2400" dirty="0"/>
              <a:t>生命</a:t>
            </a:r>
            <a:r>
              <a:rPr lang="zh-CN" altLang="en-US" sz="2400" dirty="0"/>
              <a:t>周期</a:t>
            </a:r>
            <a:endParaRPr kumimoji="1" lang="zh-CN" altLang="en-US" sz="2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DF6AC5-A597-8C43-A064-F2D7C95B3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92" y="1281979"/>
            <a:ext cx="3614999" cy="48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5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Flutter </a:t>
            </a:r>
            <a:r>
              <a:rPr lang="zh-CN" altLang="en-US" b="1" dirty="0"/>
              <a:t>基础部件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9D276E-F925-894C-B4AF-E0FCD655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762" y="1480090"/>
            <a:ext cx="5467739" cy="42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5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Flutter </a:t>
            </a:r>
            <a:r>
              <a:rPr lang="zh-CN" altLang="en-US" b="1" dirty="0"/>
              <a:t>布局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2065A5-963A-2A4D-9E5A-F189C297E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270" y="1749748"/>
            <a:ext cx="5771243" cy="42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596351" y="741425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运行第一个</a:t>
            </a:r>
            <a:r>
              <a:rPr kumimoji="1" lang="en-US" altLang="zh-CN" sz="2400" dirty="0"/>
              <a:t>Flutter</a:t>
            </a:r>
            <a:r>
              <a:rPr kumimoji="1" lang="zh-CN" altLang="en-US" sz="2400" dirty="0"/>
              <a:t>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617382-8844-DA45-9A8D-4985A8E0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793" y="1480090"/>
            <a:ext cx="7560921" cy="1320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808F0A-78C2-F943-B52B-3E1DAD24463B}"/>
              </a:ext>
            </a:extLst>
          </p:cNvPr>
          <p:cNvSpPr txBox="1"/>
          <p:nvPr/>
        </p:nvSpPr>
        <p:spPr>
          <a:xfrm>
            <a:off x="1619793" y="3230784"/>
            <a:ext cx="518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en" altLang="zh-Han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点击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en-US" altLang="zh-Hans" dirty="0" err="1">
                <a:solidFill>
                  <a:schemeClr val="bg1"/>
                </a:solidFill>
              </a:rPr>
              <a:t>yaml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选择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" altLang="zh-Hans" dirty="0">
                <a:solidFill>
                  <a:schemeClr val="bg1"/>
                </a:solidFill>
              </a:rPr>
              <a:t>packages get</a:t>
            </a:r>
            <a:r>
              <a:rPr kumimoji="1" lang="zh-Hans" altLang="en-US" dirty="0">
                <a:solidFill>
                  <a:schemeClr val="bg1"/>
                </a:solidFill>
              </a:rPr>
              <a:t>， </a:t>
            </a:r>
            <a:r>
              <a:rPr kumimoji="1" lang="zh-CN" altLang="en-US" dirty="0">
                <a:solidFill>
                  <a:schemeClr val="bg1"/>
                </a:solidFill>
              </a:rPr>
              <a:t>获取</a:t>
            </a:r>
            <a:r>
              <a:rPr kumimoji="1" lang="en-US" altLang="zh-CN" dirty="0">
                <a:solidFill>
                  <a:schemeClr val="bg1"/>
                </a:solidFill>
              </a:rPr>
              <a:t>packages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021656-9BD4-9B47-826A-46C67802AE45}"/>
              </a:ext>
            </a:extLst>
          </p:cNvPr>
          <p:cNvSpPr txBox="1"/>
          <p:nvPr/>
        </p:nvSpPr>
        <p:spPr>
          <a:xfrm>
            <a:off x="1619793" y="403012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Hans" dirty="0">
                <a:solidFill>
                  <a:schemeClr val="bg1"/>
                </a:solidFill>
              </a:rPr>
              <a:t>Flutter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5520055-50FA-8F41-A681-0831A4665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353">
        <p:circle/>
      </p:transition>
    </mc:Choice>
    <mc:Fallback xmlns="">
      <p:transition spd="slow" advTm="435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39226" y="1480090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altLang="zh-Hans" sz="2400" dirty="0">
                <a:solidFill>
                  <a:schemeClr val="bg1"/>
                </a:solidFill>
              </a:rPr>
              <a:t>lutter</a:t>
            </a:r>
            <a:r>
              <a:rPr lang="zh-CN" altLang="en-US" sz="2400" dirty="0">
                <a:solidFill>
                  <a:schemeClr val="bg1"/>
                </a:solidFill>
              </a:rPr>
              <a:t>包管理和插件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C8FB64-F7E9-A44C-B926-8B5800A9EA9F}"/>
              </a:ext>
            </a:extLst>
          </p:cNvPr>
          <p:cNvSpPr txBox="1"/>
          <p:nvPr/>
        </p:nvSpPr>
        <p:spPr>
          <a:xfrm>
            <a:off x="1460232" y="1941755"/>
            <a:ext cx="8900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Flutter </a:t>
            </a:r>
            <a:r>
              <a:rPr lang="zh-CN" altLang="en-US" dirty="0"/>
              <a:t>已经有了一个丰富的开发者生态系统：开发人员已有大量可以使用的包和插件。</a:t>
            </a:r>
          </a:p>
          <a:p>
            <a:r>
              <a:rPr lang="zh-CN" altLang="en-US" dirty="0"/>
              <a:t>要添加包或插件，只需在应用程序的根目录下的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文件中包含依赖项即可。 然后从命令行或 </a:t>
            </a:r>
            <a:r>
              <a:rPr lang="en" altLang="zh-CN" dirty="0"/>
              <a:t>IDE </a:t>
            </a:r>
            <a:r>
              <a:rPr lang="zh-CN" altLang="en-US" dirty="0"/>
              <a:t>运行 </a:t>
            </a:r>
            <a:r>
              <a:rPr lang="en" altLang="zh-CN" dirty="0"/>
              <a:t>flutter packages get</a:t>
            </a:r>
            <a:r>
              <a:rPr lang="zh-CN" altLang="en" dirty="0"/>
              <a:t>，</a:t>
            </a:r>
            <a:r>
              <a:rPr lang="en" altLang="zh-CN" dirty="0"/>
              <a:t>Flutter </a:t>
            </a:r>
            <a:r>
              <a:rPr lang="zh-CN" altLang="en-US" dirty="0"/>
              <a:t>的工具将引入所有必需的依赖关系。</a:t>
            </a:r>
            <a:endParaRPr lang="en-US" altLang="zh-CN" dirty="0"/>
          </a:p>
          <a:p>
            <a:r>
              <a:rPr lang="zh-CN" altLang="en-US" dirty="0"/>
              <a:t>要将流行的图像选择器插件用于 </a:t>
            </a:r>
            <a:r>
              <a:rPr lang="en" altLang="zh-CN" dirty="0"/>
              <a:t>Flutter</a:t>
            </a:r>
            <a:r>
              <a:rPr lang="zh-CN" altLang="en" dirty="0"/>
              <a:t>，</a:t>
            </a:r>
            <a:r>
              <a:rPr lang="zh-CN" altLang="en-US" dirty="0"/>
              <a:t>只需在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中将其列为依赖项</a:t>
            </a:r>
          </a:p>
          <a:p>
            <a:r>
              <a:rPr lang="zh-CN" altLang="en-US" dirty="0"/>
              <a:t>然后运行 </a:t>
            </a:r>
            <a:r>
              <a:rPr lang="en" altLang="zh-CN" dirty="0"/>
              <a:t>flutter packages get </a:t>
            </a:r>
            <a:r>
              <a:rPr lang="zh-CN" altLang="en-US" dirty="0"/>
              <a:t>拉取所有依耐项，然后可以在 </a:t>
            </a:r>
            <a:r>
              <a:rPr lang="en" altLang="zh-CN" dirty="0"/>
              <a:t>Dart </a:t>
            </a:r>
            <a:r>
              <a:rPr lang="zh-CN" altLang="en-US" dirty="0"/>
              <a:t>中导入和使用它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0A3848-90FF-A846-9628-D72902F6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03" y="3716243"/>
            <a:ext cx="3239947" cy="7684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1753AD-900B-D247-BB07-3E1DE45D8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31" y="3706767"/>
            <a:ext cx="2754775" cy="7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">
        <p:circle/>
      </p:transition>
    </mc:Choice>
    <mc:Fallback xmlns="">
      <p:transition spd="slow" advTm="10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661064"/>
            <a:ext cx="7974350" cy="44855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</p:spTree>
    <p:extLst>
      <p:ext uri="{BB962C8B-B14F-4D97-AF65-F5344CB8AC3E}">
        <p14:creationId xmlns:p14="http://schemas.microsoft.com/office/powerpoint/2010/main" val="35773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FA8283-A9A5-3C4D-B618-C3ECAF87A11E}"/>
              </a:ext>
            </a:extLst>
          </p:cNvPr>
          <p:cNvSpPr txBox="1"/>
          <p:nvPr/>
        </p:nvSpPr>
        <p:spPr>
          <a:xfrm>
            <a:off x="1495304" y="1480090"/>
            <a:ext cx="912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为了在 </a:t>
            </a:r>
            <a:r>
              <a:rPr lang="en" altLang="zh-CN" dirty="0"/>
              <a:t>Android </a:t>
            </a:r>
            <a:r>
              <a:rPr lang="zh-CN" altLang="en-US" dirty="0"/>
              <a:t>和 </a:t>
            </a:r>
            <a:r>
              <a:rPr lang="en" altLang="zh-CN" dirty="0"/>
              <a:t>iOS </a:t>
            </a:r>
            <a:r>
              <a:rPr lang="zh-CN" altLang="en-US" dirty="0"/>
              <a:t>上提供对本机平台 </a:t>
            </a:r>
            <a:r>
              <a:rPr lang="en" altLang="zh-CN" dirty="0"/>
              <a:t>API </a:t>
            </a:r>
            <a:r>
              <a:rPr lang="zh-CN" altLang="en-US" dirty="0"/>
              <a:t>的访问，</a:t>
            </a:r>
            <a:r>
              <a:rPr lang="en" altLang="zh-CN" dirty="0"/>
              <a:t>Flutter </a:t>
            </a:r>
            <a:r>
              <a:rPr lang="zh-CN" altLang="en-US" dirty="0"/>
              <a:t>应用程序可以使用平台通道。 这允许 </a:t>
            </a:r>
            <a:r>
              <a:rPr lang="en" altLang="zh-CN" dirty="0"/>
              <a:t>Dart </a:t>
            </a:r>
            <a:r>
              <a:rPr lang="zh-CN" altLang="en-US" dirty="0"/>
              <a:t>代码将消息发送到 </a:t>
            </a:r>
            <a:r>
              <a:rPr lang="en" altLang="zh-CN" dirty="0"/>
              <a:t>iOS </a:t>
            </a:r>
            <a:r>
              <a:rPr lang="zh-CN" altLang="en-US" dirty="0"/>
              <a:t>或 </a:t>
            </a:r>
            <a:r>
              <a:rPr lang="en" altLang="zh-CN" dirty="0"/>
              <a:t>Android </a:t>
            </a:r>
            <a:r>
              <a:rPr lang="zh-CN" altLang="en-US" dirty="0"/>
              <a:t>宿主应用。 许多可用的开源插件都是使用平台通道上的消息传递构建的。</a:t>
            </a:r>
            <a:endParaRPr lang="en-US" altLang="zh-CN" dirty="0"/>
          </a:p>
          <a:p>
            <a:r>
              <a:rPr kumimoji="1" lang="en-US" altLang="zh-CN" dirty="0">
                <a:solidFill>
                  <a:schemeClr val="accent6"/>
                </a:solidFill>
              </a:rPr>
              <a:t>Flutter</a:t>
            </a:r>
            <a:r>
              <a:rPr kumimoji="1" lang="zh-CN" altLang="en-US" dirty="0">
                <a:solidFill>
                  <a:schemeClr val="accent6"/>
                </a:solidFill>
              </a:rPr>
              <a:t>界面调用包名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6B8FA4-DF70-1B44-9B94-A9926803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04" y="2709946"/>
            <a:ext cx="3942626" cy="5782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CC633A-555C-BE4D-9977-8B6E4062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304" y="3288198"/>
            <a:ext cx="3942626" cy="2430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667794-3D37-3945-9C3B-551C6E235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578" y="3179626"/>
            <a:ext cx="3864739" cy="25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76058" y="3156263"/>
            <a:ext cx="28208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zh-CN" altLang="en-US" sz="8800" dirty="0">
                <a:solidFill>
                  <a:srgbClr val="FFC000"/>
                </a:solidFill>
                <a:cs typeface="+mn-ea"/>
                <a:sym typeface="+mn-lt"/>
              </a:rPr>
              <a:t>录</a:t>
            </a:r>
            <a:endParaRPr lang="en-US" altLang="zh-CN" sz="8800" dirty="0">
              <a:solidFill>
                <a:srgbClr val="FFC000"/>
              </a:solidFill>
              <a:cs typeface="+mn-ea"/>
              <a:sym typeface="+mn-lt"/>
            </a:endParaRPr>
          </a:p>
          <a:p>
            <a:r>
              <a:rPr lang="en-US" altLang="zh-CN" sz="4400" dirty="0">
                <a:solidFill>
                  <a:srgbClr val="FFC000"/>
                </a:solidFill>
                <a:cs typeface="+mn-ea"/>
                <a:sym typeface="+mn-lt"/>
              </a:rPr>
              <a:t>contents</a:t>
            </a:r>
            <a:endParaRPr lang="zh-CN" altLang="en-US" sz="44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93" y="1467275"/>
            <a:ext cx="485268" cy="4852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7" y="2152976"/>
            <a:ext cx="499735" cy="49973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93" y="2901136"/>
            <a:ext cx="510254" cy="5102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70" y="3617556"/>
            <a:ext cx="462230" cy="4622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D6C75C-3A3C-9642-B3B2-47D2824EFFC4}"/>
              </a:ext>
            </a:extLst>
          </p:cNvPr>
          <p:cNvSpPr txBox="1"/>
          <p:nvPr/>
        </p:nvSpPr>
        <p:spPr>
          <a:xfrm>
            <a:off x="6574145" y="152524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20EBD-EFC0-7142-9DD1-451504B9904C}"/>
              </a:ext>
            </a:extLst>
          </p:cNvPr>
          <p:cNvSpPr txBox="1"/>
          <p:nvPr/>
        </p:nvSpPr>
        <p:spPr>
          <a:xfrm>
            <a:off x="6609392" y="22181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开发环境搭建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E7BCB1-ABEE-A54B-97C2-04CBAF5A0623}"/>
              </a:ext>
            </a:extLst>
          </p:cNvPr>
          <p:cNvSpPr txBox="1"/>
          <p:nvPr/>
        </p:nvSpPr>
        <p:spPr>
          <a:xfrm>
            <a:off x="6574145" y="30420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常用组件讲解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E20892-3CB8-2D41-9F9C-0953BDB8ED94}"/>
              </a:ext>
            </a:extLst>
          </p:cNvPr>
          <p:cNvSpPr txBox="1"/>
          <p:nvPr/>
        </p:nvSpPr>
        <p:spPr>
          <a:xfrm>
            <a:off x="6574145" y="3664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具体使用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D12E66-A922-774C-BFB0-15E954815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648" y="674024"/>
            <a:ext cx="2552700" cy="25527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8CC3C44-FFF6-8A45-9415-B11C00229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207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iOS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503D8-89A1-2044-95EF-4DDE7DFF4F8E}"/>
              </a:ext>
            </a:extLst>
          </p:cNvPr>
          <p:cNvSpPr txBox="1"/>
          <p:nvPr/>
        </p:nvSpPr>
        <p:spPr>
          <a:xfrm>
            <a:off x="2190690" y="1502566"/>
            <a:ext cx="719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iOS</a:t>
            </a:r>
            <a:r>
              <a:rPr kumimoji="1" lang="zh-Hans" altLang="en-US" dirty="0">
                <a:solidFill>
                  <a:schemeClr val="accent6"/>
                </a:solidFill>
              </a:rPr>
              <a:t>  </a:t>
            </a:r>
            <a:r>
              <a:rPr lang="en" altLang="zh-CN" dirty="0" err="1">
                <a:solidFill>
                  <a:schemeClr val="accent6"/>
                </a:solidFill>
              </a:rPr>
              <a:t>AppDelegate</a:t>
            </a:r>
            <a:r>
              <a:rPr kumimoji="1" lang="zh-CN" altLang="en-US" dirty="0"/>
              <a:t>设置监听对象，并实现对应方法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D499EC-900C-7742-A3B3-ECBAE07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04" y="1859753"/>
            <a:ext cx="7191496" cy="41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6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Android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516816" y="1480090"/>
            <a:ext cx="907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Android</a:t>
            </a:r>
            <a:r>
              <a:rPr lang="zh-Hans" altLang="en-US" dirty="0"/>
              <a:t> </a:t>
            </a:r>
            <a:r>
              <a:rPr lang="zh-CN" altLang="en-US" dirty="0"/>
              <a:t>的</a:t>
            </a:r>
            <a:r>
              <a:rPr lang="en" altLang="zh-CN" dirty="0" err="1"/>
              <a:t>MainActivity</a:t>
            </a:r>
            <a:r>
              <a:rPr kumimoji="1" lang="zh-CN" altLang="en-US" dirty="0"/>
              <a:t>设置监听对象，并实现对应方法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F1C06B-6097-D745-B822-A00A6117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1" y="1849422"/>
            <a:ext cx="4425121" cy="40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</a:t>
            </a:r>
            <a:r>
              <a:rPr lang="en" altLang="zh-CN" dirty="0"/>
              <a:t>Android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检查 </a:t>
            </a:r>
            <a:r>
              <a:rPr lang="en" altLang="zh-CN" dirty="0"/>
              <a:t>App Manifest</a:t>
            </a:r>
            <a:r>
              <a:rPr lang="zh-CN" altLang="en" dirty="0"/>
              <a:t>，</a:t>
            </a:r>
            <a:r>
              <a:rPr lang="zh-CN" altLang="en-US" dirty="0"/>
              <a:t>设置应用的名称及用户访问权限。</a:t>
            </a:r>
          </a:p>
          <a:p>
            <a:r>
              <a:rPr lang="zh-CN" altLang="en-US" dirty="0"/>
              <a:t>查看构建配置，配置包名，版本号等</a:t>
            </a:r>
          </a:p>
          <a:p>
            <a:r>
              <a:rPr lang="zh-CN" altLang="en-US" dirty="0"/>
              <a:t>添加启动图标及启动页，将对应的启动图标放入对应的文件</a:t>
            </a:r>
          </a:p>
          <a:p>
            <a:r>
              <a:rPr lang="en" altLang="zh-CN" dirty="0"/>
              <a:t>app</a:t>
            </a:r>
            <a:r>
              <a:rPr lang="zh-CN" altLang="en-US" dirty="0"/>
              <a:t>签名，创建 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引用应用程序中的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在</a:t>
            </a:r>
            <a:r>
              <a:rPr lang="en" altLang="zh-CN" dirty="0" err="1"/>
              <a:t>gradle</a:t>
            </a:r>
            <a:r>
              <a:rPr lang="zh-CN" altLang="en-US" dirty="0"/>
              <a:t>中配置签名</a:t>
            </a:r>
          </a:p>
          <a:p>
            <a:r>
              <a:rPr lang="zh-CN" altLang="en-US" dirty="0"/>
              <a:t>构建一个发布版（</a:t>
            </a:r>
            <a:r>
              <a:rPr lang="en" altLang="zh-CN" dirty="0"/>
              <a:t>release</a:t>
            </a:r>
            <a:r>
              <a:rPr lang="zh-CN" altLang="en" dirty="0"/>
              <a:t>）</a:t>
            </a:r>
            <a:r>
              <a:rPr lang="en" altLang="zh-CN" dirty="0"/>
              <a:t>APK</a:t>
            </a:r>
          </a:p>
          <a:p>
            <a:r>
              <a:rPr lang="en" altLang="zh-CN" dirty="0"/>
              <a:t>  </a:t>
            </a:r>
            <a:r>
              <a:rPr lang="zh-CN" altLang="en-US" dirty="0"/>
              <a:t>运行</a:t>
            </a:r>
            <a:r>
              <a:rPr lang="en" altLang="zh-CN" dirty="0"/>
              <a:t>flutter build </a:t>
            </a:r>
            <a:r>
              <a:rPr lang="en" altLang="zh-CN" dirty="0" err="1"/>
              <a:t>apk</a:t>
            </a:r>
            <a:r>
              <a:rPr lang="en" altLang="zh-CN" dirty="0"/>
              <a:t> (flutter build </a:t>
            </a:r>
            <a:r>
              <a:rPr lang="zh-CN" altLang="en-US" dirty="0"/>
              <a:t>默认会包含 </a:t>
            </a:r>
            <a:r>
              <a:rPr lang="en-US" altLang="zh-CN" dirty="0"/>
              <a:t>--</a:t>
            </a:r>
            <a:r>
              <a:rPr lang="en" altLang="zh-CN" dirty="0"/>
              <a:t>release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在设备上安装发行版</a:t>
            </a:r>
            <a:r>
              <a:rPr lang="en" altLang="zh-CN" dirty="0"/>
              <a:t>APK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APK</a:t>
            </a:r>
            <a:r>
              <a:rPr lang="zh-CN" altLang="en-US" dirty="0"/>
              <a:t>发布到应用商店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1B8CCBB-36D3-8A46-9422-5F9F7D321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8113">
        <p:circle/>
      </p:transition>
    </mc:Choice>
    <mc:Fallback xmlns="">
      <p:transition spd="slow" advTm="3811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发布的</a:t>
            </a:r>
            <a:r>
              <a:rPr lang="en" altLang="zh-CN" dirty="0"/>
              <a:t>IOS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准备账号，</a:t>
            </a:r>
          </a:p>
          <a:p>
            <a:r>
              <a:rPr lang="zh-CN" altLang="en-US" dirty="0"/>
              <a:t>在</a:t>
            </a:r>
            <a:r>
              <a:rPr lang="en" altLang="zh-CN" dirty="0"/>
              <a:t>iTunes Connect</a:t>
            </a:r>
            <a:r>
              <a:rPr lang="zh-CN" altLang="en-US" dirty="0"/>
              <a:t>上注册您的应用程序，</a:t>
            </a:r>
          </a:p>
          <a:p>
            <a:r>
              <a:rPr lang="zh-CN" altLang="en-US" dirty="0"/>
              <a:t>注册一个 </a:t>
            </a:r>
            <a:r>
              <a:rPr lang="en" altLang="zh-CN" dirty="0"/>
              <a:t>Bundle ID</a:t>
            </a:r>
            <a:r>
              <a:rPr lang="zh-CN" altLang="en" dirty="0"/>
              <a:t>，</a:t>
            </a:r>
          </a:p>
          <a:p>
            <a:r>
              <a:rPr lang="zh-CN" altLang="en-US" dirty="0"/>
              <a:t>配置对应证书，</a:t>
            </a:r>
          </a:p>
          <a:p>
            <a:r>
              <a:rPr lang="zh-CN" altLang="en-US" dirty="0"/>
              <a:t>在</a:t>
            </a:r>
            <a:r>
              <a:rPr lang="en" altLang="zh-CN" dirty="0" err="1"/>
              <a:t>Xcode</a:t>
            </a:r>
            <a:r>
              <a:rPr lang="zh-CN" altLang="en-US" dirty="0"/>
              <a:t>中配置对应的应用名，版本号，证书，添加应用的图标，及启动页等</a:t>
            </a:r>
          </a:p>
          <a:p>
            <a:r>
              <a:rPr lang="zh-CN" altLang="en-US" dirty="0"/>
              <a:t>先在应用程序目录编译</a:t>
            </a:r>
            <a:r>
              <a:rPr lang="en" altLang="zh-CN" dirty="0"/>
              <a:t>flutter build </a:t>
            </a:r>
            <a:r>
              <a:rPr lang="en" altLang="zh-CN" dirty="0" err="1"/>
              <a:t>ios</a:t>
            </a:r>
            <a:endParaRPr lang="en" altLang="zh-CN" dirty="0"/>
          </a:p>
          <a:p>
            <a:r>
              <a:rPr lang="zh-CN" altLang="en-US" dirty="0"/>
              <a:t>为确保</a:t>
            </a:r>
            <a:r>
              <a:rPr lang="en" altLang="zh-CN" dirty="0" err="1"/>
              <a:t>Xcode</a:t>
            </a:r>
            <a:r>
              <a:rPr lang="zh-CN" altLang="en-US" dirty="0"/>
              <a:t>刷新</a:t>
            </a:r>
            <a:r>
              <a:rPr lang="en" altLang="zh-CN" dirty="0"/>
              <a:t>release</a:t>
            </a:r>
            <a:r>
              <a:rPr lang="zh-CN" altLang="en-US" dirty="0"/>
              <a:t>模式配置，关闭并重新打开</a:t>
            </a:r>
            <a:r>
              <a:rPr lang="en" altLang="zh-CN" dirty="0" err="1"/>
              <a:t>Xcode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接着在</a:t>
            </a:r>
            <a:r>
              <a:rPr lang="en" altLang="zh-CN" dirty="0" err="1"/>
              <a:t>Xcode</a:t>
            </a:r>
            <a:r>
              <a:rPr lang="zh-CN" altLang="en-US" dirty="0"/>
              <a:t>中打包，上架。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BC19F14-3A50-5A49-A4CA-0B841AC5B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362">
        <p:circle/>
      </p:transition>
    </mc:Choice>
    <mc:Fallback xmlns="">
      <p:transition spd="slow" advTm="136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170" y="2349097"/>
            <a:ext cx="11883528" cy="4911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8869549">
            <a:off x="4788667" y="1391678"/>
            <a:ext cx="2984251" cy="1255288"/>
            <a:chOff x="4105117" y="764592"/>
            <a:chExt cx="2984251" cy="1255288"/>
          </a:xfrm>
        </p:grpSpPr>
        <p:sp>
          <p:nvSpPr>
            <p:cNvPr id="85" name="Freeform 34"/>
            <p:cNvSpPr>
              <a:spLocks noEditPoints="1"/>
            </p:cNvSpPr>
            <p:nvPr/>
          </p:nvSpPr>
          <p:spPr bwMode="auto">
            <a:xfrm flipH="1">
              <a:off x="4105117" y="764592"/>
              <a:ext cx="686851" cy="445337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859515" y="1043962"/>
              <a:ext cx="2229853" cy="975918"/>
            </a:xfrm>
            <a:custGeom>
              <a:avLst/>
              <a:gdLst>
                <a:gd name="connsiteX0" fmla="*/ 0 w 2229853"/>
                <a:gd name="connsiteY0" fmla="*/ 0 h 1090863"/>
                <a:gd name="connsiteX1" fmla="*/ 914400 w 2229853"/>
                <a:gd name="connsiteY1" fmla="*/ 240632 h 1090863"/>
                <a:gd name="connsiteX2" fmla="*/ 1042737 w 2229853"/>
                <a:gd name="connsiteY2" fmla="*/ 850232 h 1090863"/>
                <a:gd name="connsiteX3" fmla="*/ 2229853 w 2229853"/>
                <a:gd name="connsiteY3" fmla="*/ 1090863 h 109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853" h="109086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26333" y="2930854"/>
            <a:ext cx="59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感谢你的</a:t>
            </a:r>
            <a:r>
              <a:rPr lang="zh-CN" altLang="en-US" sz="5400" dirty="0">
                <a:solidFill>
                  <a:srgbClr val="FFC000"/>
                </a:solidFill>
                <a:cs typeface="+mn-ea"/>
                <a:sym typeface="+mn-lt"/>
              </a:rPr>
              <a:t>耐心</a:t>
            </a:r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倾听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ECA736C-F20B-8145-A1BF-07B88816D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92">
        <p:circle/>
      </p:transition>
    </mc:Choice>
    <mc:Fallback xmlns="">
      <p:transition spd="slow" advTm="189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D5A657-E11D-9847-98E5-63606772D8E6}"/>
              </a:ext>
            </a:extLst>
          </p:cNvPr>
          <p:cNvSpPr txBox="1"/>
          <p:nvPr/>
        </p:nvSpPr>
        <p:spPr>
          <a:xfrm>
            <a:off x="1514475" y="1800224"/>
            <a:ext cx="75152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/>
              <a:t>        </a:t>
            </a:r>
            <a:r>
              <a:rPr lang="en" altLang="zh-CN" sz="2000" dirty="0"/>
              <a:t>Flutter</a:t>
            </a:r>
            <a:r>
              <a:rPr lang="zh-CN" altLang="en-US" sz="2000" dirty="0"/>
              <a:t>是</a:t>
            </a:r>
            <a:r>
              <a:rPr lang="en" altLang="zh-CN" sz="2000" dirty="0"/>
              <a:t>Google</a:t>
            </a:r>
            <a:r>
              <a:rPr lang="zh-CN" altLang="en-US" sz="2000" dirty="0"/>
              <a:t>使用</a:t>
            </a:r>
            <a:r>
              <a:rPr lang="en" altLang="zh-CN" sz="2000" dirty="0"/>
              <a:t>Dart</a:t>
            </a:r>
            <a:r>
              <a:rPr lang="zh-CN" altLang="en-US" sz="2000" dirty="0"/>
              <a:t>语言开发的</a:t>
            </a:r>
            <a:r>
              <a:rPr lang="zh-CN" altLang="en-US" dirty="0"/>
              <a:t>移动</a:t>
            </a:r>
            <a:r>
              <a:rPr lang="en" altLang="zh-CN" dirty="0"/>
              <a:t>UI</a:t>
            </a:r>
            <a:r>
              <a:rPr lang="zh-CN" altLang="en-US" dirty="0"/>
              <a:t>框架，可以快速在</a:t>
            </a:r>
            <a:r>
              <a:rPr lang="en" altLang="zh-CN" dirty="0"/>
              <a:t>iOS</a:t>
            </a:r>
            <a:r>
              <a:rPr lang="zh-CN" altLang="en-US" dirty="0"/>
              <a:t>和</a:t>
            </a:r>
            <a:r>
              <a:rPr lang="en" altLang="zh-CN" dirty="0"/>
              <a:t>Android</a:t>
            </a:r>
            <a:r>
              <a:rPr lang="zh-CN" altLang="en-US" dirty="0"/>
              <a:t>上构建高质量的原生用户界面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Flutter</a:t>
            </a:r>
            <a:r>
              <a:rPr lang="zh-CN" altLang="en-US" dirty="0"/>
              <a:t>可以与现有的代码一起工作。在全世界，</a:t>
            </a:r>
            <a:r>
              <a:rPr lang="en" altLang="zh-CN" dirty="0"/>
              <a:t>Flutter</a:t>
            </a:r>
            <a:r>
              <a:rPr lang="zh-CN" altLang="en-US" dirty="0"/>
              <a:t>正在被越来越多的开发者和组织使用，并且</a:t>
            </a:r>
            <a:r>
              <a:rPr lang="en" altLang="zh-CN" dirty="0"/>
              <a:t>Flutter</a:t>
            </a:r>
            <a:r>
              <a:rPr lang="zh-CN" altLang="en-US" dirty="0"/>
              <a:t>是完全免费、开源的。</a:t>
            </a:r>
            <a:endParaRPr kumimoji="1" lang="zh-CN" altLang="en-US" sz="20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DEE9D06-1A87-EF42-BC07-339CF0ACE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6230">
        <p:circle/>
      </p:transition>
    </mc:Choice>
    <mc:Fallback xmlns="">
      <p:transition spd="slow" advTm="3623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909927" y="148009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/>
              <a:t>解读重要三点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跨平台：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Android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iOS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Fuchsia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2.</a:t>
            </a:r>
            <a:r>
              <a:rPr kumimoji="1" lang="zh-CN" altLang="en-US" dirty="0"/>
              <a:t>原生用户界面：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它是原生的，让我们体验更好，性能更好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3.</a:t>
            </a:r>
            <a:r>
              <a:rPr kumimoji="1" lang="zh-CN" altLang="en-US" dirty="0"/>
              <a:t>开源免费：完全开源，可以进行商用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67F0123-AE8A-B44E-BD0D-996D4EC21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2638">
        <p:circle/>
      </p:transition>
    </mc:Choice>
    <mc:Fallback xmlns="">
      <p:transition spd="slow" advTm="82638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06401" y="1480090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与主流框架对比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Cordova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混合式开发框架（</a:t>
            </a:r>
            <a:r>
              <a:rPr kumimoji="1" lang="en-US" altLang="zh-CN" dirty="0"/>
              <a:t>Hybrid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en-US" altLang="zh-CN" dirty="0"/>
              <a:t>pp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15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RN(React</a:t>
            </a:r>
            <a:r>
              <a:rPr kumimoji="1" lang="zh-Hans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Hans" sz="2000" dirty="0">
                <a:solidFill>
                  <a:srgbClr val="FF0000"/>
                </a:solidFill>
              </a:rPr>
              <a:t>Native)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生成原生</a:t>
            </a:r>
            <a:r>
              <a:rPr kumimoji="1" lang="en-US" altLang="zh-CN" dirty="0"/>
              <a:t>APP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但以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为基础嵌入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32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Flutter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在渲染技术上，选择自己的</a:t>
            </a:r>
            <a:r>
              <a:rPr kumimoji="1" lang="en-US" altLang="zh-Hans" dirty="0"/>
              <a:t>GDI</a:t>
            </a:r>
            <a:endParaRPr kumimoji="1" lang="zh-CN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8165F1A-D4AC-444D-877B-7299E26FA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38996">
        <p:circle/>
      </p:transition>
    </mc:Choice>
    <mc:Fallback xmlns="">
      <p:transition spd="slow" advTm="13899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089474" y="148009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22974" y="1941755"/>
            <a:ext cx="2917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chemeClr val="tx2"/>
                </a:solidFill>
              </a:rPr>
              <a:t>Flutter</a:t>
            </a:r>
            <a:r>
              <a:rPr kumimoji="1" lang="zh-Hans" altLang="en-US" sz="2000" dirty="0">
                <a:solidFill>
                  <a:schemeClr val="tx2"/>
                </a:solidFill>
              </a:rPr>
              <a:t> </a:t>
            </a:r>
            <a:r>
              <a:rPr kumimoji="1" lang="zh-CN" altLang="en-US" sz="2000" dirty="0">
                <a:solidFill>
                  <a:schemeClr val="tx2"/>
                </a:solidFill>
              </a:rPr>
              <a:t>技术的生态环境</a:t>
            </a:r>
            <a:r>
              <a:rPr kumimoji="1" lang="zh-Hans" altLang="en-US" sz="2000" dirty="0">
                <a:solidFill>
                  <a:schemeClr val="tx2"/>
                </a:solidFill>
              </a:rPr>
              <a:t>  </a:t>
            </a:r>
            <a:endParaRPr kumimoji="1" lang="en-US" altLang="zh-Hans" sz="2000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22974" y="313024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开发适合的人群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9B936F9-CBF1-B948-A283-9F5E76001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FF285C-E3E1-CA45-BC25-EA17FECB9448}"/>
              </a:ext>
            </a:extLst>
          </p:cNvPr>
          <p:cNvSpPr txBox="1"/>
          <p:nvPr/>
        </p:nvSpPr>
        <p:spPr>
          <a:xfrm>
            <a:off x="2555536" y="2366723"/>
            <a:ext cx="926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国内使用的公司：阿里咸鱼、腾讯</a:t>
            </a:r>
            <a:r>
              <a:rPr lang="en-US" altLang="zh-CN" dirty="0"/>
              <a:t>N</a:t>
            </a:r>
            <a:r>
              <a:rPr lang="en-US" altLang="zh-Hans" dirty="0"/>
              <a:t>OW</a:t>
            </a:r>
            <a:r>
              <a:rPr lang="zh-CN" altLang="en-US" dirty="0"/>
              <a:t>直播、京东、美团、今日头条知名互联网公司。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02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6706">
        <p:circle/>
      </p:transition>
    </mc:Choice>
    <mc:Fallback xmlns="">
      <p:transition spd="slow" advTm="5670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431445" y="1480090"/>
            <a:ext cx="298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2400" dirty="0"/>
              <a:t>Flutter</a:t>
            </a:r>
            <a:r>
              <a:rPr kumimoji="1" lang="zh-Hans" altLang="en-US" sz="2400" dirty="0"/>
              <a:t> </a:t>
            </a:r>
            <a:r>
              <a:rPr kumimoji="1" lang="zh-CN" altLang="en-US" sz="2400" dirty="0"/>
              <a:t>开发环境搭建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Hans" altLang="en-US" b="1" dirty="0"/>
              <a:t>、</a:t>
            </a:r>
            <a:r>
              <a:rPr lang="zh-CN" altLang="en-US" b="1" dirty="0"/>
              <a:t>配置国内镜像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6344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2</a:t>
            </a:r>
            <a:r>
              <a:rPr lang="zh-Hans" altLang="en-US" b="1" dirty="0"/>
              <a:t>、</a:t>
            </a:r>
            <a:r>
              <a:rPr lang="en" altLang="zh-CN" b="1" dirty="0"/>
              <a:t>Flutter SDK</a:t>
            </a:r>
            <a:r>
              <a:rPr lang="zh-CN" altLang="en-US" b="1" dirty="0"/>
              <a:t>安装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0923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</a:t>
            </a:r>
            <a:r>
              <a:rPr kumimoji="1" lang="zh-Hans" altLang="en-US" dirty="0"/>
              <a:t>、</a:t>
            </a:r>
            <a:r>
              <a:rPr lang="zh-CN" altLang="en-US" b="1" dirty="0"/>
              <a:t>执行</a:t>
            </a:r>
            <a:r>
              <a:rPr lang="en" altLang="zh-CN" b="1" dirty="0"/>
              <a:t>flutter doctor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304209-148E-1143-8CF0-D6C147263398}"/>
              </a:ext>
            </a:extLst>
          </p:cNvPr>
          <p:cNvSpPr txBox="1"/>
          <p:nvPr/>
        </p:nvSpPr>
        <p:spPr>
          <a:xfrm>
            <a:off x="5695370" y="213030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4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iOS</a:t>
            </a:r>
            <a:r>
              <a:rPr lang="zh-CN" altLang="en-US" b="1" dirty="0"/>
              <a:t>开发依赖项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E0A4A2-BB35-CC48-A1A8-BC8D7387CF8B}"/>
              </a:ext>
            </a:extLst>
          </p:cNvPr>
          <p:cNvSpPr txBox="1"/>
          <p:nvPr/>
        </p:nvSpPr>
        <p:spPr>
          <a:xfrm>
            <a:off x="5695370" y="263985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Android</a:t>
            </a:r>
            <a:r>
              <a:rPr lang="zh-CN" altLang="en-US" b="1" dirty="0"/>
              <a:t>开发依赖项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2CA6D6-4B9E-EA4A-AA71-3D7E007647A4}"/>
              </a:ext>
            </a:extLst>
          </p:cNvPr>
          <p:cNvSpPr txBox="1"/>
          <p:nvPr/>
        </p:nvSpPr>
        <p:spPr>
          <a:xfrm>
            <a:off x="5695370" y="30923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Hans" altLang="en-US" b="1" dirty="0"/>
              <a:t>、</a:t>
            </a:r>
            <a:r>
              <a:rPr lang="zh-CN" altLang="en-US" b="1" dirty="0"/>
              <a:t>准备就绪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ACD46-EEA4-2247-BBF6-FCBC68AC0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8" y="4358363"/>
            <a:ext cx="7150100" cy="2006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1A782C-E20D-B748-9050-B2C6C9E312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8" y="3589305"/>
            <a:ext cx="7150100" cy="621410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1F98D50F-CDDA-7C4C-9550-85006115C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26569">
        <p:circle/>
      </p:transition>
    </mc:Choice>
    <mc:Fallback xmlns="">
      <p:transition spd="slow" advTm="12656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53812" y="786849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Dart</a:t>
            </a:r>
            <a:r>
              <a:rPr lang="zh-CN" altLang="en-US" sz="2400" dirty="0"/>
              <a:t>的一些重要概念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ED5F08-455B-434C-BDEC-94BB643D647D}"/>
              </a:ext>
            </a:extLst>
          </p:cNvPr>
          <p:cNvSpPr txBox="1"/>
          <p:nvPr/>
        </p:nvSpPr>
        <p:spPr>
          <a:xfrm>
            <a:off x="2426201" y="1537780"/>
            <a:ext cx="67762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" altLang="zh-CN" dirty="0"/>
              <a:t>Dart</a:t>
            </a:r>
            <a:r>
              <a:rPr lang="zh-CN" altLang="en-US" dirty="0"/>
              <a:t>中，一切都是对象，所有的对象都是继承自</a:t>
            </a:r>
            <a:r>
              <a:rPr lang="en" altLang="zh-CN" dirty="0"/>
              <a:t>Object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是强类型语言，但可以用</a:t>
            </a:r>
            <a:r>
              <a:rPr lang="en" altLang="zh-CN" dirty="0" err="1"/>
              <a:t>var</a:t>
            </a:r>
            <a:r>
              <a:rPr lang="zh-CN" altLang="en-US" dirty="0"/>
              <a:t>或 </a:t>
            </a:r>
            <a:r>
              <a:rPr lang="en" altLang="zh-CN" dirty="0"/>
              <a:t>dynamic</a:t>
            </a:r>
            <a:r>
              <a:rPr lang="zh-CN" altLang="en-US" dirty="0"/>
              <a:t>来声明一个变量，</a:t>
            </a:r>
            <a:endParaRPr lang="en-US" altLang="zh-CN" dirty="0"/>
          </a:p>
          <a:p>
            <a:r>
              <a:rPr lang="en" altLang="zh-CN" dirty="0"/>
              <a:t>Dart</a:t>
            </a:r>
            <a:r>
              <a:rPr lang="zh-CN" altLang="en-US" dirty="0"/>
              <a:t>会自动推断其数据类型</a:t>
            </a:r>
            <a:r>
              <a:rPr lang="en-US" altLang="zh-CN" dirty="0"/>
              <a:t>,</a:t>
            </a:r>
            <a:r>
              <a:rPr lang="en" altLang="zh-CN" dirty="0"/>
              <a:t>dynamic</a:t>
            </a:r>
            <a:r>
              <a:rPr lang="zh-CN" altLang="en-US" dirty="0"/>
              <a:t>类似</a:t>
            </a:r>
            <a:r>
              <a:rPr lang="en" altLang="zh-CN" dirty="0" err="1"/>
              <a:t>c#</a:t>
            </a:r>
            <a:endParaRPr lang="en" altLang="zh-CN" dirty="0"/>
          </a:p>
          <a:p>
            <a:r>
              <a:rPr lang="zh-CN" altLang="en-US" dirty="0"/>
              <a:t>没有赋初值的变量都会有默认值</a:t>
            </a:r>
            <a:r>
              <a:rPr lang="en" altLang="zh-CN" dirty="0"/>
              <a:t>null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支持顶层方法，如</a:t>
            </a:r>
            <a:r>
              <a:rPr lang="en" altLang="zh-CN" dirty="0"/>
              <a:t>main</a:t>
            </a:r>
            <a:r>
              <a:rPr lang="zh-CN" altLang="en-US" dirty="0"/>
              <a:t>方法，可以在方法内部创建方法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支持顶层变量，也支持类变量或对象变量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没有</a:t>
            </a:r>
            <a:r>
              <a:rPr lang="en" altLang="zh-CN" dirty="0"/>
              <a:t>public protected private</a:t>
            </a:r>
            <a:r>
              <a:rPr lang="zh-CN" altLang="en-US" dirty="0"/>
              <a:t>等关键字，</a:t>
            </a:r>
            <a:endParaRPr lang="en-US" altLang="zh-CN" dirty="0"/>
          </a:p>
          <a:p>
            <a:r>
              <a:rPr lang="zh-CN" altLang="en-US" dirty="0"/>
              <a:t>如果某个变量以下划线（</a:t>
            </a:r>
            <a:r>
              <a:rPr lang="en-US" altLang="zh-CN" dirty="0"/>
              <a:t>_</a:t>
            </a:r>
            <a:r>
              <a:rPr lang="zh-CN" altLang="en-US" dirty="0"/>
              <a:t>）开头，代表这个变量在库中是私有的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632A29-B68C-F648-985B-63E49898E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5796">
        <p:circle/>
      </p:transition>
    </mc:Choice>
    <mc:Fallback xmlns="">
      <p:transition spd="slow" advTm="5579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B1253DD-0296-4B45-85E5-5BC764489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B399B5-3486-3242-A655-EFC102DA318A}"/>
              </a:ext>
            </a:extLst>
          </p:cNvPr>
          <p:cNvSpPr txBox="1"/>
          <p:nvPr/>
        </p:nvSpPr>
        <p:spPr>
          <a:xfrm>
            <a:off x="1354887" y="1642188"/>
            <a:ext cx="93566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定义变量</a:t>
            </a:r>
            <a:r>
              <a:rPr lang="zh-Hans" altLang="en-US" dirty="0"/>
              <a:t> </a:t>
            </a:r>
            <a:endParaRPr lang="en-US" altLang="zh-Hans" dirty="0"/>
          </a:p>
          <a:p>
            <a:r>
              <a:rPr lang="en" altLang="zh-CN" dirty="0" err="1"/>
              <a:t>var</a:t>
            </a:r>
            <a:r>
              <a:rPr lang="en" altLang="zh-CN" dirty="0"/>
              <a:t> tag = “666”</a:t>
            </a:r>
            <a:r>
              <a:rPr lang="zh-Hans" altLang="en-US" dirty="0"/>
              <a:t>；</a:t>
            </a:r>
            <a:endParaRPr lang="en-US" altLang="zh-Hans" dirty="0"/>
          </a:p>
          <a:p>
            <a:r>
              <a:rPr lang="en" altLang="zh-CN" dirty="0"/>
              <a:t>final name = </a:t>
            </a:r>
            <a:r>
              <a:rPr lang="en-US" altLang="zh-Hans" dirty="0" err="1"/>
              <a:t>anji</a:t>
            </a:r>
            <a:r>
              <a:rPr lang="en-US" altLang="zh-Hans" dirty="0"/>
              <a:t>-plus</a:t>
            </a:r>
            <a:r>
              <a:rPr lang="en" altLang="zh-CN" dirty="0"/>
              <a:t>’; </a:t>
            </a:r>
            <a:r>
              <a:rPr lang="zh-CN" altLang="en-US" dirty="0"/>
              <a:t> 一旦赋值，就不能改变</a:t>
            </a:r>
            <a:r>
              <a:rPr lang="en" altLang="zh-CN" dirty="0"/>
              <a:t>final</a:t>
            </a:r>
            <a:r>
              <a:rPr lang="zh-CN" altLang="en-US" dirty="0"/>
              <a:t>变量的值。 </a:t>
            </a:r>
            <a:r>
              <a:rPr lang="en" altLang="zh-CN" dirty="0"/>
              <a:t>final</a:t>
            </a:r>
            <a:r>
              <a:rPr lang="zh-CN" altLang="en-US" dirty="0"/>
              <a:t>修饰</a:t>
            </a:r>
            <a:r>
              <a:rPr lang="zh-CN" altLang="en-US" i="1" dirty="0"/>
              <a:t>常量</a:t>
            </a:r>
            <a:r>
              <a:rPr lang="zh-CN" altLang="en-US" dirty="0"/>
              <a:t>。</a:t>
            </a:r>
            <a:r>
              <a:rPr lang="en" altLang="zh-CN" dirty="0"/>
              <a:t>	</a:t>
            </a:r>
          </a:p>
          <a:p>
            <a:r>
              <a:rPr lang="en" altLang="zh-CN" dirty="0" err="1"/>
              <a:t>const</a:t>
            </a:r>
            <a:r>
              <a:rPr lang="en" altLang="zh-CN" dirty="0"/>
              <a:t> value= 1000000;</a:t>
            </a:r>
            <a:r>
              <a:rPr lang="zh-Hans" altLang="en-US" dirty="0"/>
              <a:t>    </a:t>
            </a:r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zh-CN" altLang="en-US" dirty="0"/>
              <a:t>的值在编译期确定</a:t>
            </a:r>
            <a:endParaRPr lang="en" altLang="zh-CN" dirty="0"/>
          </a:p>
          <a:p>
            <a:endParaRPr lang="en-US" altLang="zh-Hans" dirty="0"/>
          </a:p>
          <a:p>
            <a:r>
              <a:rPr kumimoji="1" lang="en-US" altLang="zh-CN" dirty="0"/>
              <a:t>Number</a:t>
            </a:r>
            <a:r>
              <a:rPr kumimoji="1" lang="zh-CN" altLang="en-US" dirty="0"/>
              <a:t>类型分为</a:t>
            </a:r>
            <a:r>
              <a:rPr kumimoji="1" lang="en-US" altLang="zh-CN" dirty="0" err="1"/>
              <a:t>int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和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double</a:t>
            </a:r>
            <a:r>
              <a:rPr kumimoji="1" lang="zh-Hans" altLang="en-US" dirty="0"/>
              <a:t>， 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类型；</a:t>
            </a:r>
            <a:endParaRPr kumimoji="1" lang="en-US" altLang="zh-CN" dirty="0"/>
          </a:p>
          <a:p>
            <a:r>
              <a:rPr kumimoji="1" lang="en-US" altLang="zh-CN" dirty="0"/>
              <a:t>Bool</a:t>
            </a:r>
            <a:r>
              <a:rPr kumimoji="1" lang="zh-CN" altLang="en-US" dirty="0"/>
              <a:t>类型可以进行</a:t>
            </a:r>
            <a:r>
              <a:rPr kumimoji="1" lang="en-US" altLang="zh-CN" dirty="0"/>
              <a:t>if</a:t>
            </a:r>
            <a:r>
              <a:rPr kumimoji="1" lang="zh-CN" altLang="en-US" dirty="0"/>
              <a:t>等判断，不同于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可以使用</a:t>
            </a:r>
            <a:r>
              <a:rPr kumimoji="1" lang="en-US" altLang="zh-CN" dirty="0" err="1"/>
              <a:t>var</a:t>
            </a:r>
            <a:r>
              <a:rPr kumimoji="1" lang="zh-Hans" altLang="en-US" dirty="0"/>
              <a:t>  </a:t>
            </a:r>
            <a:r>
              <a:rPr kumimoji="1" lang="en-US" altLang="zh-CN" dirty="0"/>
              <a:t>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=</a:t>
            </a:r>
            <a:r>
              <a:rPr kumimoji="1" lang="zh-Hans" altLang="en-US" dirty="0"/>
              <a:t> “</a:t>
            </a:r>
            <a:r>
              <a:rPr kumimoji="1" lang="en-US" altLang="zh-Hans" dirty="0"/>
              <a:t>null</a:t>
            </a:r>
            <a:r>
              <a:rPr kumimoji="1" lang="zh-Hans" altLang="en-US" dirty="0"/>
              <a:t>”； </a:t>
            </a:r>
            <a:r>
              <a:rPr kumimoji="1" lang="en-US" altLang="zh-Hans" dirty="0"/>
              <a:t>if</a:t>
            </a:r>
            <a:r>
              <a:rPr kumimoji="1" lang="zh-Hans" altLang="en-US" dirty="0"/>
              <a:t>（</a:t>
            </a:r>
            <a:r>
              <a:rPr kumimoji="1" lang="en-US" altLang="zh-Hans" dirty="0"/>
              <a:t>g){};</a:t>
            </a:r>
          </a:p>
          <a:p>
            <a:r>
              <a:rPr lang="en" altLang="zh-CN" dirty="0"/>
              <a:t>Dart </a:t>
            </a:r>
            <a:r>
              <a:rPr lang="zh-CN" altLang="en-US" dirty="0"/>
              <a:t>不需要给变量设置 </a:t>
            </a:r>
            <a:r>
              <a:rPr lang="en" altLang="zh-CN" dirty="0"/>
              <a:t>setter getter </a:t>
            </a:r>
            <a:r>
              <a:rPr lang="zh-CN" altLang="en-US" dirty="0"/>
              <a:t>方法</a:t>
            </a:r>
            <a:r>
              <a:rPr lang="en-US" altLang="zh-Hans" dirty="0"/>
              <a:t>.</a:t>
            </a:r>
            <a:endParaRPr kumimoji="1" lang="en-US" altLang="zh-CN" dirty="0"/>
          </a:p>
          <a:p>
            <a:endParaRPr kumimoji="1" lang="en" altLang="zh-CN" dirty="0"/>
          </a:p>
          <a:p>
            <a:r>
              <a:rPr lang="en" altLang="zh-CN" dirty="0" err="1"/>
              <a:t>int</a:t>
            </a:r>
            <a:r>
              <a:rPr lang="en" altLang="zh-CN" dirty="0"/>
              <a:t> </a:t>
            </a:r>
            <a:r>
              <a:rPr lang="en" altLang="zh-CN" dirty="0" err="1"/>
              <a:t>i</a:t>
            </a:r>
            <a:r>
              <a:rPr lang="en" altLang="zh-CN" dirty="0"/>
              <a:t> = 0;</a:t>
            </a:r>
            <a:r>
              <a:rPr lang="en-US" altLang="zh-CN" dirty="0"/>
              <a:t>		</a:t>
            </a:r>
            <a:r>
              <a:rPr lang="zh-CN" altLang="en-US" dirty="0"/>
              <a:t>不支持</a:t>
            </a:r>
            <a:r>
              <a:rPr lang="zh-Hans" altLang="en-US" dirty="0"/>
              <a:t> </a:t>
            </a:r>
            <a:r>
              <a:rPr lang="en" altLang="zh-CN" dirty="0"/>
              <a:t>print(“</a:t>
            </a:r>
            <a:r>
              <a:rPr lang="en" altLang="zh-CN" dirty="0" err="1"/>
              <a:t>aaaa</a:t>
            </a:r>
            <a:r>
              <a:rPr lang="en" altLang="zh-CN" dirty="0"/>
              <a:t>” + </a:t>
            </a:r>
            <a:r>
              <a:rPr lang="en" altLang="zh-CN" dirty="0" err="1"/>
              <a:t>i</a:t>
            </a:r>
            <a:r>
              <a:rPr lang="en" altLang="zh-CN" dirty="0"/>
              <a:t>);	</a:t>
            </a:r>
            <a:r>
              <a:rPr lang="zh-Hans" altLang="en-US" dirty="0"/>
              <a:t> </a:t>
            </a:r>
            <a:r>
              <a:rPr lang="en" altLang="zh-CN" dirty="0"/>
              <a:t>print("</a:t>
            </a:r>
            <a:r>
              <a:rPr lang="en" altLang="zh-CN" dirty="0" err="1"/>
              <a:t>aaaa</a:t>
            </a:r>
            <a:r>
              <a:rPr lang="en" altLang="zh-CN" dirty="0"/>
              <a:t>" + </a:t>
            </a:r>
            <a:r>
              <a:rPr lang="en" altLang="zh-CN" dirty="0" err="1"/>
              <a:t>i.toString</a:t>
            </a:r>
            <a:r>
              <a:rPr lang="en" altLang="zh-CN" dirty="0"/>
              <a:t>());</a:t>
            </a:r>
            <a:endParaRPr kumimoji="1" lang="en" altLang="zh-CN" dirty="0"/>
          </a:p>
          <a:p>
            <a:r>
              <a:rPr lang="en" altLang="zh-CN" dirty="0"/>
              <a:t>AA ??= “999”</a:t>
            </a:r>
            <a:r>
              <a:rPr lang="zh-Hans" altLang="en-US" dirty="0"/>
              <a:t>；</a:t>
            </a:r>
            <a:endParaRPr kumimoji="1" lang="en-US" altLang="zh-CN" dirty="0"/>
          </a:p>
          <a:p>
            <a:r>
              <a:rPr lang="en" altLang="zh-CN" dirty="0" err="1"/>
              <a:t>getDetail</a:t>
            </a:r>
            <a:r>
              <a:rPr lang="en" altLang="zh-CN" dirty="0"/>
              <a:t>(Sting product</a:t>
            </a:r>
            <a:r>
              <a:rPr lang="en-US" altLang="zh-Hans" dirty="0"/>
              <a:t>Name</a:t>
            </a:r>
            <a:r>
              <a:rPr lang="en" altLang="zh-CN" dirty="0"/>
              <a:t>, </a:t>
            </a:r>
            <a:r>
              <a:rPr lang="en-US" altLang="zh-Hans" dirty="0" err="1"/>
              <a:t>productId</a:t>
            </a:r>
            <a:r>
              <a:rPr lang="en" altLang="zh-CN" dirty="0"/>
              <a:t>, {</a:t>
            </a:r>
            <a:r>
              <a:rPr lang="en-US" altLang="zh-Hans" dirty="0" err="1"/>
              <a:t>pageSize</a:t>
            </a:r>
            <a:r>
              <a:rPr lang="en" altLang="zh-CN" dirty="0"/>
              <a:t> =</a:t>
            </a:r>
            <a:r>
              <a:rPr lang="en-US" altLang="zh-Hans" dirty="0"/>
              <a:t>20</a:t>
            </a:r>
            <a:r>
              <a:rPr lang="en" altLang="zh-CN" dirty="0"/>
              <a:t>}){}</a:t>
            </a:r>
          </a:p>
          <a:p>
            <a:r>
              <a:rPr kumimoji="1" lang="en-US" altLang="zh-Hans" dirty="0" err="1"/>
              <a:t>getDetail</a:t>
            </a:r>
            <a:r>
              <a:rPr kumimoji="1" lang="en-US" altLang="zh-Hans" dirty="0"/>
              <a:t>(“</a:t>
            </a:r>
            <a:r>
              <a:rPr lang="en-US" altLang="zh-Hans" dirty="0"/>
              <a:t>Name</a:t>
            </a:r>
            <a:r>
              <a:rPr kumimoji="1" lang="en-US" altLang="zh-Hans" dirty="0"/>
              <a:t>”,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10,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pageSize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10);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612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9772">
        <p:circle/>
      </p:transition>
    </mc:Choice>
    <mc:Fallback xmlns="">
      <p:transition spd="slow" advTm="997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06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2265</Words>
  <Application>Microsoft Macintosh PowerPoint</Application>
  <PresentationFormat>宽屏</PresentationFormat>
  <Paragraphs>298</Paragraphs>
  <Slides>24</Slides>
  <Notes>24</Notes>
  <HiddenSlides>0</HiddenSlides>
  <MMClips>20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幼圆</vt:lpstr>
      <vt:lpstr>Calibri</vt:lpstr>
      <vt:lpstr>-webkit-standard</vt:lpstr>
      <vt:lpstr>Arial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Microsoft Office 用户</cp:lastModifiedBy>
  <cp:revision>115</cp:revision>
  <dcterms:created xsi:type="dcterms:W3CDTF">2015-12-25T04:35:00Z</dcterms:created>
  <dcterms:modified xsi:type="dcterms:W3CDTF">2019-01-14T10:07:26Z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